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Amatic SC"/>
      <p:regular r:id="rId18"/>
      <p:bold r:id="rId19"/>
    </p:embeddedFont>
    <p:embeddedFont>
      <p:font typeface="Source Code Pro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SourceCodePr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AmaticSC-bold.fntdata"/><Relationship Id="rId6" Type="http://schemas.openxmlformats.org/officeDocument/2006/relationships/slide" Target="slides/slide2.xml"/><Relationship Id="rId18" Type="http://schemas.openxmlformats.org/officeDocument/2006/relationships/font" Target="fonts/AmaticS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Relationship Id="rId4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Relationship Id="rId4" Type="http://schemas.openxmlformats.org/officeDocument/2006/relationships/image" Target="../media/image05.png"/><Relationship Id="rId5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Relationship Id="rId4" Type="http://schemas.openxmlformats.org/officeDocument/2006/relationships/image" Target="../media/image14.jpg"/><Relationship Id="rId5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Color Theory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2D Fall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Color Schemes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Complementary colors: Colors that are opposite on the color wheel.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Yelllow and Violet, Red and Green, Orange and Blue</a:t>
            </a:r>
          </a:p>
        </p:txBody>
      </p:sp>
      <p:pic>
        <p:nvPicPr>
          <p:cNvPr descr="Complementary colors"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973534" y="2072462"/>
            <a:ext cx="2136074" cy="323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Color Schemes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Monochromatic: All one color plus its tints and shades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(add white and black)</a:t>
            </a:r>
          </a:p>
        </p:txBody>
      </p:sp>
      <p:pic>
        <p:nvPicPr>
          <p:cNvPr descr="Monochromatic color"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074" y="1716700"/>
            <a:ext cx="3043400" cy="301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Color Schemes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Triadic: Colors making a perfect triangle on the color wheel.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Example: Pick one color, skip three = Red, Blue, Yellow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Analogous: Three to Five adjacent colors on the color wheel.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Example: Yellow, Yellow-Green, Green, Blue Green, and Blue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343500"/>
            <a:ext cx="4262400" cy="422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Warm Colors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Ex:Red, Orange, Yellow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Think of Summer						</a:t>
            </a:r>
          </a:p>
        </p:txBody>
      </p:sp>
      <p:pic>
        <p:nvPicPr>
          <p:cNvPr descr="File:Color icon warm.svg"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000" y="2196925"/>
            <a:ext cx="2219375" cy="2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4592100" y="352550"/>
            <a:ext cx="4113000" cy="42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</a:rPr>
              <a:t>Cool Colors: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</a:rPr>
              <a:t>Ex: Violet, Blue, Green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</a:rPr>
              <a:t>Think of Winter</a:t>
            </a:r>
          </a:p>
        </p:txBody>
      </p:sp>
      <p:pic>
        <p:nvPicPr>
          <p:cNvPr descr="Cool Colors"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7500" y="2047975"/>
            <a:ext cx="3374748" cy="189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Primary Colors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Colors that make all of the colors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You cannot make these colors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colors are: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Red           Yellow          Blue</a:t>
            </a:r>
          </a:p>
        </p:txBody>
      </p:sp>
      <p:pic>
        <p:nvPicPr>
          <p:cNvPr descr="Open ...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275725"/>
            <a:ext cx="1559025" cy="1559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.. a simple yellow flag that ..."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3025" y="3231925"/>
            <a:ext cx="1646625" cy="1646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..."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0225" y="3231925"/>
            <a:ext cx="1646625" cy="16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Secondary Colors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Colors made by mixing primary colors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Green          Orange         Violet</a:t>
            </a:r>
          </a:p>
        </p:txBody>
      </p:sp>
      <p:pic>
        <p:nvPicPr>
          <p:cNvPr descr="Original ..."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25375"/>
            <a:ext cx="1769249" cy="1769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lid Orange Background"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1775" y="2925375"/>
            <a:ext cx="1769251" cy="1769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Solid violet.png"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1850" y="2850200"/>
            <a:ext cx="1844425" cy="184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Intermediate/Tertiary Colors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Colors made by mixing primary and secondary colors.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Red-Orange,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Yellow- Orange,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Yellow-Green,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Blue-Green,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Blue-Violet,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Red-Violet</a:t>
            </a:r>
          </a:p>
        </p:txBody>
      </p:sp>
      <p:pic>
        <p:nvPicPr>
          <p:cNvPr descr="Color, District, Colorful ..."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7278878">
            <a:off x="4390512" y="1875726"/>
            <a:ext cx="2904493" cy="290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Neutrals 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Colors not on the color Wheel.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Black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Gray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White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Brown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Beige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1944450" y="1783575"/>
            <a:ext cx="32055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</a:rPr>
              <a:t>*</a:t>
            </a:r>
            <a:r>
              <a:rPr lang="en" sz="1800">
                <a:solidFill>
                  <a:schemeClr val="dk2"/>
                </a:solidFill>
              </a:rPr>
              <a:t>Sometimes Called Earth Tones</a:t>
            </a:r>
          </a:p>
        </p:txBody>
      </p:sp>
      <p:pic>
        <p:nvPicPr>
          <p:cNvPr descr="Free Download"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1975" y="2522475"/>
            <a:ext cx="3090444" cy="204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or coordinates"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000" y="2221575"/>
            <a:ext cx="2347300" cy="234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402900"/>
            <a:ext cx="8520600" cy="416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Hue: Another name for color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Chroma: Range of color</a:t>
            </a:r>
          </a:p>
        </p:txBody>
      </p:sp>
      <p:pic>
        <p:nvPicPr>
          <p:cNvPr descr="File:Color circle (hue-sat). ...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3925" y="1050475"/>
            <a:ext cx="3042525" cy="304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Value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Lightness and darkness of a color (adding black or white)</a:t>
            </a:r>
          </a:p>
        </p:txBody>
      </p:sp>
      <p:pic>
        <p:nvPicPr>
          <p:cNvPr descr="File:ART VALUE SCALE.png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2005036"/>
            <a:ext cx="7010400" cy="22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Intensity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Brightness or Dullness of a color (adding another color)</a:t>
            </a:r>
          </a:p>
        </p:txBody>
      </p:sp>
      <p:pic>
        <p:nvPicPr>
          <p:cNvPr descr="History and influence[edit]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9927" y="1759499"/>
            <a:ext cx="2700150" cy="307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Tint, Shade &amp; Tone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Tint: adding white to a color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Shade: adding black to a color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Tone: adding gray to a color</a:t>
            </a:r>
          </a:p>
        </p:txBody>
      </p:sp>
      <p:pic>
        <p:nvPicPr>
          <p:cNvPr descr="Original ..."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300" y="1093850"/>
            <a:ext cx="4453600" cy="3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